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4" r:id="rId4"/>
    <p:sldId id="258" r:id="rId5"/>
    <p:sldId id="259" r:id="rId6"/>
    <p:sldId id="260" r:id="rId7"/>
    <p:sldId id="261" r:id="rId8"/>
    <p:sldId id="262" r:id="rId9"/>
    <p:sldId id="263" r:id="rId10"/>
    <p:sldId id="264" r:id="rId11"/>
    <p:sldId id="265" r:id="rId12"/>
    <p:sldId id="266" r:id="rId13"/>
    <p:sldId id="267" r:id="rId14"/>
    <p:sldId id="268" r:id="rId15"/>
    <p:sldId id="270" r:id="rId16"/>
    <p:sldId id="269"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90" r:id="rId36"/>
    <p:sldId id="292" r:id="rId37"/>
    <p:sldId id="295" r:id="rId38"/>
    <p:sldId id="296" r:id="rId39"/>
    <p:sldId id="293"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46B71E3-5013-4C02-8399-9F149D0A6C11}" type="datetimeFigureOut">
              <a:rPr lang="en-US" smtClean="0"/>
              <a:t>4/27/2014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E40507-1149-48EA-9A98-CB423B9BB928}" type="slidenum">
              <a:rPr lang="en-US" smtClean="0"/>
              <a:t>‹#›</a:t>
            </a:fld>
            <a:endParaRPr lang="en-US"/>
          </a:p>
        </p:txBody>
      </p:sp>
    </p:spTree>
    <p:extLst>
      <p:ext uri="{BB962C8B-B14F-4D97-AF65-F5344CB8AC3E}">
        <p14:creationId xmlns:p14="http://schemas.microsoft.com/office/powerpoint/2010/main" val="592575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6B71E3-5013-4C02-8399-9F149D0A6C11}" type="datetimeFigureOut">
              <a:rPr lang="en-US" smtClean="0"/>
              <a:t>4/27/2014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E40507-1149-48EA-9A98-CB423B9BB928}" type="slidenum">
              <a:rPr lang="en-US" smtClean="0"/>
              <a:t>‹#›</a:t>
            </a:fld>
            <a:endParaRPr lang="en-US"/>
          </a:p>
        </p:txBody>
      </p:sp>
    </p:spTree>
    <p:extLst>
      <p:ext uri="{BB962C8B-B14F-4D97-AF65-F5344CB8AC3E}">
        <p14:creationId xmlns:p14="http://schemas.microsoft.com/office/powerpoint/2010/main" val="3892238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6B71E3-5013-4C02-8399-9F149D0A6C11}" type="datetimeFigureOut">
              <a:rPr lang="en-US" smtClean="0"/>
              <a:t>4/27/2014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E40507-1149-48EA-9A98-CB423B9BB928}" type="slidenum">
              <a:rPr lang="en-US" smtClean="0"/>
              <a:t>‹#›</a:t>
            </a:fld>
            <a:endParaRPr lang="en-US"/>
          </a:p>
        </p:txBody>
      </p:sp>
    </p:spTree>
    <p:extLst>
      <p:ext uri="{BB962C8B-B14F-4D97-AF65-F5344CB8AC3E}">
        <p14:creationId xmlns:p14="http://schemas.microsoft.com/office/powerpoint/2010/main" val="3238336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6B71E3-5013-4C02-8399-9F149D0A6C11}" type="datetimeFigureOut">
              <a:rPr lang="en-US" smtClean="0"/>
              <a:t>4/27/2014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E40507-1149-48EA-9A98-CB423B9BB928}" type="slidenum">
              <a:rPr lang="en-US" smtClean="0"/>
              <a:t>‹#›</a:t>
            </a:fld>
            <a:endParaRPr lang="en-US"/>
          </a:p>
        </p:txBody>
      </p:sp>
    </p:spTree>
    <p:extLst>
      <p:ext uri="{BB962C8B-B14F-4D97-AF65-F5344CB8AC3E}">
        <p14:creationId xmlns:p14="http://schemas.microsoft.com/office/powerpoint/2010/main" val="2521087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46B71E3-5013-4C02-8399-9F149D0A6C11}" type="datetimeFigureOut">
              <a:rPr lang="en-US" smtClean="0"/>
              <a:t>4/27/2014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E40507-1149-48EA-9A98-CB423B9BB928}" type="slidenum">
              <a:rPr lang="en-US" smtClean="0"/>
              <a:t>‹#›</a:t>
            </a:fld>
            <a:endParaRPr lang="en-US"/>
          </a:p>
        </p:txBody>
      </p:sp>
    </p:spTree>
    <p:extLst>
      <p:ext uri="{BB962C8B-B14F-4D97-AF65-F5344CB8AC3E}">
        <p14:creationId xmlns:p14="http://schemas.microsoft.com/office/powerpoint/2010/main" val="1136103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46B71E3-5013-4C02-8399-9F149D0A6C11}" type="datetimeFigureOut">
              <a:rPr lang="en-US" smtClean="0"/>
              <a:t>4/27/2014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E40507-1149-48EA-9A98-CB423B9BB928}" type="slidenum">
              <a:rPr lang="en-US" smtClean="0"/>
              <a:t>‹#›</a:t>
            </a:fld>
            <a:endParaRPr lang="en-US"/>
          </a:p>
        </p:txBody>
      </p:sp>
    </p:spTree>
    <p:extLst>
      <p:ext uri="{BB962C8B-B14F-4D97-AF65-F5344CB8AC3E}">
        <p14:creationId xmlns:p14="http://schemas.microsoft.com/office/powerpoint/2010/main" val="3098061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46B71E3-5013-4C02-8399-9F149D0A6C11}" type="datetimeFigureOut">
              <a:rPr lang="en-US" smtClean="0"/>
              <a:t>4/27/2014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E40507-1149-48EA-9A98-CB423B9BB928}" type="slidenum">
              <a:rPr lang="en-US" smtClean="0"/>
              <a:t>‹#›</a:t>
            </a:fld>
            <a:endParaRPr lang="en-US"/>
          </a:p>
        </p:txBody>
      </p:sp>
    </p:spTree>
    <p:extLst>
      <p:ext uri="{BB962C8B-B14F-4D97-AF65-F5344CB8AC3E}">
        <p14:creationId xmlns:p14="http://schemas.microsoft.com/office/powerpoint/2010/main" val="1176272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46B71E3-5013-4C02-8399-9F149D0A6C11}" type="datetimeFigureOut">
              <a:rPr lang="en-US" smtClean="0"/>
              <a:t>4/27/2014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E40507-1149-48EA-9A98-CB423B9BB928}" type="slidenum">
              <a:rPr lang="en-US" smtClean="0"/>
              <a:t>‹#›</a:t>
            </a:fld>
            <a:endParaRPr lang="en-US"/>
          </a:p>
        </p:txBody>
      </p:sp>
    </p:spTree>
    <p:extLst>
      <p:ext uri="{BB962C8B-B14F-4D97-AF65-F5344CB8AC3E}">
        <p14:creationId xmlns:p14="http://schemas.microsoft.com/office/powerpoint/2010/main" val="2955667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6B71E3-5013-4C02-8399-9F149D0A6C11}" type="datetimeFigureOut">
              <a:rPr lang="en-US" smtClean="0"/>
              <a:t>4/27/2014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E40507-1149-48EA-9A98-CB423B9BB928}" type="slidenum">
              <a:rPr lang="en-US" smtClean="0"/>
              <a:t>‹#›</a:t>
            </a:fld>
            <a:endParaRPr lang="en-US"/>
          </a:p>
        </p:txBody>
      </p:sp>
    </p:spTree>
    <p:extLst>
      <p:ext uri="{BB962C8B-B14F-4D97-AF65-F5344CB8AC3E}">
        <p14:creationId xmlns:p14="http://schemas.microsoft.com/office/powerpoint/2010/main" val="7541661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6B71E3-5013-4C02-8399-9F149D0A6C11}" type="datetimeFigureOut">
              <a:rPr lang="en-US" smtClean="0"/>
              <a:t>4/27/2014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E40507-1149-48EA-9A98-CB423B9BB928}" type="slidenum">
              <a:rPr lang="en-US" smtClean="0"/>
              <a:t>‹#›</a:t>
            </a:fld>
            <a:endParaRPr lang="en-US"/>
          </a:p>
        </p:txBody>
      </p:sp>
    </p:spTree>
    <p:extLst>
      <p:ext uri="{BB962C8B-B14F-4D97-AF65-F5344CB8AC3E}">
        <p14:creationId xmlns:p14="http://schemas.microsoft.com/office/powerpoint/2010/main" val="14757412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6B71E3-5013-4C02-8399-9F149D0A6C11}" type="datetimeFigureOut">
              <a:rPr lang="en-US" smtClean="0"/>
              <a:t>4/27/2014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E40507-1149-48EA-9A98-CB423B9BB928}" type="slidenum">
              <a:rPr lang="en-US" smtClean="0"/>
              <a:t>‹#›</a:t>
            </a:fld>
            <a:endParaRPr lang="en-US"/>
          </a:p>
        </p:txBody>
      </p:sp>
    </p:spTree>
    <p:extLst>
      <p:ext uri="{BB962C8B-B14F-4D97-AF65-F5344CB8AC3E}">
        <p14:creationId xmlns:p14="http://schemas.microsoft.com/office/powerpoint/2010/main" val="4290212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6B71E3-5013-4C02-8399-9F149D0A6C11}" type="datetimeFigureOut">
              <a:rPr lang="en-US" smtClean="0"/>
              <a:t>4/27/2014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E40507-1149-48EA-9A98-CB423B9BB928}" type="slidenum">
              <a:rPr lang="en-US" smtClean="0"/>
              <a:t>‹#›</a:t>
            </a:fld>
            <a:endParaRPr lang="en-US"/>
          </a:p>
        </p:txBody>
      </p:sp>
    </p:spTree>
    <p:extLst>
      <p:ext uri="{BB962C8B-B14F-4D97-AF65-F5344CB8AC3E}">
        <p14:creationId xmlns:p14="http://schemas.microsoft.com/office/powerpoint/2010/main" val="4111251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UNIVERSITY OF LUSAKA</a:t>
            </a:r>
            <a:br>
              <a:rPr lang="en-US" b="1" dirty="0" smtClean="0"/>
            </a:br>
            <a:r>
              <a:rPr lang="en-US" b="1" dirty="0" smtClean="0"/>
              <a:t>SCHOOL OF LAW</a:t>
            </a:r>
            <a:endParaRPr lang="en-US" b="1"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dirty="0" smtClean="0"/>
              <a:t>UNIT 14 – PATENT APPLICATION PROCESS</a:t>
            </a:r>
          </a:p>
          <a:p>
            <a:r>
              <a:rPr lang="en-US" b="1" dirty="0" smtClean="0"/>
              <a:t>George </a:t>
            </a:r>
            <a:r>
              <a:rPr lang="en-US" b="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26499681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Patent Specification</a:t>
            </a:r>
            <a:endParaRPr lang="en-US" b="1" dirty="0"/>
          </a:p>
        </p:txBody>
      </p:sp>
      <p:sp>
        <p:nvSpPr>
          <p:cNvPr id="3" name="Content Placeholder 2"/>
          <p:cNvSpPr>
            <a:spLocks noGrp="1"/>
          </p:cNvSpPr>
          <p:nvPr>
            <p:ph idx="1"/>
          </p:nvPr>
        </p:nvSpPr>
        <p:spPr/>
        <p:txBody>
          <a:bodyPr>
            <a:normAutofit fontScale="77500" lnSpcReduction="20000"/>
          </a:bodyPr>
          <a:lstStyle/>
          <a:p>
            <a:pPr algn="just"/>
            <a:r>
              <a:rPr lang="en-GB" b="1" dirty="0"/>
              <a:t>A specification is a key document in the whole patent process of applying for a patent for the invention. </a:t>
            </a:r>
            <a:endParaRPr lang="en-GB" b="1" dirty="0" smtClean="0"/>
          </a:p>
          <a:p>
            <a:pPr algn="just"/>
            <a:r>
              <a:rPr lang="en-GB" dirty="0" smtClean="0"/>
              <a:t>The </a:t>
            </a:r>
            <a:r>
              <a:rPr lang="en-GB" dirty="0"/>
              <a:t>specification normally contains the following information</a:t>
            </a:r>
            <a:r>
              <a:rPr lang="en-GB" dirty="0" smtClean="0"/>
              <a:t>: </a:t>
            </a:r>
          </a:p>
          <a:p>
            <a:pPr algn="just">
              <a:buFont typeface="Wingdings" pitchFamily="2" charset="2"/>
              <a:buChar char="Ø"/>
            </a:pPr>
            <a:r>
              <a:rPr lang="en-GB" b="1" dirty="0" smtClean="0"/>
              <a:t>title </a:t>
            </a:r>
            <a:r>
              <a:rPr lang="en-GB" b="1" dirty="0"/>
              <a:t>of the invention, </a:t>
            </a:r>
            <a:endParaRPr lang="en-GB" b="1" dirty="0" smtClean="0"/>
          </a:p>
          <a:p>
            <a:pPr algn="just">
              <a:buFont typeface="Wingdings" pitchFamily="2" charset="2"/>
              <a:buChar char="Ø"/>
            </a:pPr>
            <a:r>
              <a:rPr lang="en-GB" b="1" dirty="0" smtClean="0"/>
              <a:t>brief </a:t>
            </a:r>
            <a:r>
              <a:rPr lang="en-GB" b="1" dirty="0"/>
              <a:t>introduction of the field of the </a:t>
            </a:r>
            <a:r>
              <a:rPr lang="en-GB" b="1" dirty="0" smtClean="0"/>
              <a:t>invention (Abstract), </a:t>
            </a:r>
          </a:p>
          <a:p>
            <a:pPr algn="just">
              <a:buFont typeface="Wingdings" pitchFamily="2" charset="2"/>
              <a:buChar char="Ø"/>
            </a:pPr>
            <a:r>
              <a:rPr lang="en-GB" b="1" dirty="0" smtClean="0"/>
              <a:t>objectives </a:t>
            </a:r>
            <a:r>
              <a:rPr lang="en-GB" b="1" dirty="0"/>
              <a:t>or claims of the invention, </a:t>
            </a:r>
            <a:endParaRPr lang="en-GB" b="1" dirty="0" smtClean="0"/>
          </a:p>
          <a:p>
            <a:pPr algn="just">
              <a:buFont typeface="Wingdings" pitchFamily="2" charset="2"/>
              <a:buChar char="Ø"/>
            </a:pPr>
            <a:r>
              <a:rPr lang="en-GB" b="1" dirty="0" smtClean="0"/>
              <a:t>brief </a:t>
            </a:r>
            <a:r>
              <a:rPr lang="en-GB" b="1" dirty="0"/>
              <a:t>introduction of the drawings (where specification contain drawings), </a:t>
            </a:r>
            <a:endParaRPr lang="en-GB" b="1" dirty="0" smtClean="0"/>
          </a:p>
          <a:p>
            <a:pPr algn="just">
              <a:buFont typeface="Wingdings" pitchFamily="2" charset="2"/>
              <a:buChar char="Ø"/>
            </a:pPr>
            <a:r>
              <a:rPr lang="en-GB" b="1" dirty="0" smtClean="0"/>
              <a:t>a </a:t>
            </a:r>
            <a:r>
              <a:rPr lang="en-GB" b="1" dirty="0"/>
              <a:t>detailed description of the invention, and a set of claims.</a:t>
            </a:r>
            <a:endParaRPr lang="en-US" b="1" dirty="0"/>
          </a:p>
          <a:p>
            <a:pPr algn="just"/>
            <a:endParaRPr lang="en-US" dirty="0"/>
          </a:p>
        </p:txBody>
      </p:sp>
    </p:spTree>
    <p:extLst>
      <p:ext uri="{BB962C8B-B14F-4D97-AF65-F5344CB8AC3E}">
        <p14:creationId xmlns:p14="http://schemas.microsoft.com/office/powerpoint/2010/main" val="35201070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Patent Specification</a:t>
            </a:r>
            <a:endParaRPr lang="en-US" dirty="0"/>
          </a:p>
        </p:txBody>
      </p:sp>
      <p:sp>
        <p:nvSpPr>
          <p:cNvPr id="3" name="Content Placeholder 2"/>
          <p:cNvSpPr>
            <a:spLocks noGrp="1"/>
          </p:cNvSpPr>
          <p:nvPr>
            <p:ph idx="1"/>
          </p:nvPr>
        </p:nvSpPr>
        <p:spPr/>
        <p:txBody>
          <a:bodyPr>
            <a:normAutofit/>
          </a:bodyPr>
          <a:lstStyle/>
          <a:p>
            <a:pPr algn="just"/>
            <a:r>
              <a:rPr lang="en-GB" dirty="0"/>
              <a:t>The Patents Act provides for two types of specifications namely provisional and complete specification, which must accompany every patent </a:t>
            </a:r>
            <a:r>
              <a:rPr lang="en-GB" dirty="0" smtClean="0"/>
              <a:t>application.</a:t>
            </a:r>
          </a:p>
          <a:p>
            <a:pPr algn="just"/>
            <a:r>
              <a:rPr lang="en-GB" dirty="0"/>
              <a:t>While a provisional application only requires to fairly describe the invention, a complete specification must fully describe the invention and the manner in which it is </a:t>
            </a:r>
            <a:r>
              <a:rPr lang="en-GB" dirty="0" smtClean="0"/>
              <a:t>performed.</a:t>
            </a:r>
            <a:endParaRPr lang="en-US" dirty="0"/>
          </a:p>
          <a:p>
            <a:pPr algn="just"/>
            <a:endParaRPr lang="en-US" dirty="0"/>
          </a:p>
        </p:txBody>
      </p:sp>
    </p:spTree>
    <p:extLst>
      <p:ext uri="{BB962C8B-B14F-4D97-AF65-F5344CB8AC3E}">
        <p14:creationId xmlns:p14="http://schemas.microsoft.com/office/powerpoint/2010/main" val="35166539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Patent Specification</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a:t> A complete specification shall-		</a:t>
            </a:r>
          </a:p>
          <a:p>
            <a:pPr lvl="0" algn="just">
              <a:buFont typeface="Wingdings" pitchFamily="2" charset="2"/>
              <a:buChar char="Ø"/>
            </a:pPr>
            <a:r>
              <a:rPr lang="en-US" b="1" dirty="0"/>
              <a:t>describe the invention fully or in a manner sufficiently clear, concise and complete for the invention to be evaluated, carried out, performed or worked by a person having ordinary skill in the art to which the invention relates</a:t>
            </a:r>
            <a:r>
              <a:rPr lang="en-US" b="1" dirty="0" smtClean="0"/>
              <a:t>;</a:t>
            </a:r>
            <a:endParaRPr lang="en-US" b="1" dirty="0"/>
          </a:p>
          <a:p>
            <a:pPr lvl="0" algn="just">
              <a:buFont typeface="Wingdings" pitchFamily="2" charset="2"/>
              <a:buChar char="Ø"/>
            </a:pPr>
            <a:r>
              <a:rPr lang="en-US" b="1" dirty="0"/>
              <a:t>disclose the best method or mode known to the applicant of performing, working or carrying out the invention; </a:t>
            </a:r>
            <a:r>
              <a:rPr lang="en-US" b="1" dirty="0" smtClean="0"/>
              <a:t>and</a:t>
            </a:r>
            <a:endParaRPr lang="en-US" b="1" dirty="0"/>
          </a:p>
          <a:p>
            <a:pPr lvl="0" algn="just">
              <a:buFont typeface="Wingdings" pitchFamily="2" charset="2"/>
              <a:buChar char="Ø"/>
            </a:pPr>
            <a:r>
              <a:rPr lang="en-US" b="1" dirty="0"/>
              <a:t>end with one or more claims distinctly defining the subject-matter for which protection is claimed or sought.</a:t>
            </a:r>
          </a:p>
          <a:p>
            <a:pPr marL="0" indent="0">
              <a:buNone/>
            </a:pPr>
            <a:endParaRPr lang="en-US" dirty="0"/>
          </a:p>
          <a:p>
            <a:pPr algn="just"/>
            <a:endParaRPr lang="en-US" dirty="0"/>
          </a:p>
        </p:txBody>
      </p:sp>
    </p:spTree>
    <p:extLst>
      <p:ext uri="{BB962C8B-B14F-4D97-AF65-F5344CB8AC3E}">
        <p14:creationId xmlns:p14="http://schemas.microsoft.com/office/powerpoint/2010/main" val="12414770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Patent Specification</a:t>
            </a:r>
            <a:endParaRPr lang="en-US" dirty="0"/>
          </a:p>
        </p:txBody>
      </p:sp>
      <p:sp>
        <p:nvSpPr>
          <p:cNvPr id="3" name="Content Placeholder 2"/>
          <p:cNvSpPr>
            <a:spLocks noGrp="1"/>
          </p:cNvSpPr>
          <p:nvPr>
            <p:ph idx="1"/>
          </p:nvPr>
        </p:nvSpPr>
        <p:spPr/>
        <p:txBody>
          <a:bodyPr>
            <a:normAutofit lnSpcReduction="10000"/>
          </a:bodyPr>
          <a:lstStyle/>
          <a:p>
            <a:pPr algn="just"/>
            <a:r>
              <a:rPr lang="en-GB" dirty="0"/>
              <a:t>Therefore, for a patent for an invention to be granted the description </a:t>
            </a:r>
            <a:r>
              <a:rPr lang="en-GB" b="1" dirty="0"/>
              <a:t>must contain adequate information to enable a person skilled in the art to work the invention. </a:t>
            </a:r>
            <a:endParaRPr lang="en-GB" b="1" dirty="0" smtClean="0"/>
          </a:p>
          <a:p>
            <a:pPr algn="just"/>
            <a:r>
              <a:rPr lang="en-GB" dirty="0" smtClean="0"/>
              <a:t>In </a:t>
            </a:r>
            <a:r>
              <a:rPr lang="en-GB" i="1" dirty="0" err="1"/>
              <a:t>Biogen</a:t>
            </a:r>
            <a:r>
              <a:rPr lang="en-GB" i="1" dirty="0"/>
              <a:t> Incorporation v </a:t>
            </a:r>
            <a:r>
              <a:rPr lang="en-GB" i="1" dirty="0" err="1"/>
              <a:t>Medeva</a:t>
            </a:r>
            <a:r>
              <a:rPr lang="en-GB" i="1" dirty="0"/>
              <a:t> PLC</a:t>
            </a:r>
            <a:r>
              <a:rPr lang="en-GB" dirty="0"/>
              <a:t>, the House of Lords </a:t>
            </a:r>
            <a:r>
              <a:rPr lang="en-GB" b="1" dirty="0"/>
              <a:t>held the patent to be invalid because </a:t>
            </a:r>
            <a:r>
              <a:rPr lang="en-GB" b="1" dirty="0" err="1"/>
              <a:t>Biogen</a:t>
            </a:r>
            <a:r>
              <a:rPr lang="en-GB" b="1" dirty="0"/>
              <a:t> in its patent application did not disclose the more effective method of producing antigen.</a:t>
            </a:r>
            <a:endParaRPr lang="en-US" b="1" dirty="0"/>
          </a:p>
          <a:p>
            <a:pPr algn="just"/>
            <a:endParaRPr lang="en-US" dirty="0"/>
          </a:p>
        </p:txBody>
      </p:sp>
    </p:spTree>
    <p:extLst>
      <p:ext uri="{BB962C8B-B14F-4D97-AF65-F5344CB8AC3E}">
        <p14:creationId xmlns:p14="http://schemas.microsoft.com/office/powerpoint/2010/main" val="1783063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Claims</a:t>
            </a:r>
            <a:endParaRPr lang="en-US" b="1" dirty="0"/>
          </a:p>
        </p:txBody>
      </p:sp>
      <p:sp>
        <p:nvSpPr>
          <p:cNvPr id="3" name="Content Placeholder 2"/>
          <p:cNvSpPr>
            <a:spLocks noGrp="1"/>
          </p:cNvSpPr>
          <p:nvPr>
            <p:ph idx="1"/>
          </p:nvPr>
        </p:nvSpPr>
        <p:spPr/>
        <p:txBody>
          <a:bodyPr>
            <a:normAutofit fontScale="92500" lnSpcReduction="20000"/>
          </a:bodyPr>
          <a:lstStyle/>
          <a:p>
            <a:pPr algn="just"/>
            <a:r>
              <a:rPr lang="en-US" b="1" dirty="0" smtClean="0"/>
              <a:t>A claim </a:t>
            </a:r>
            <a:r>
              <a:rPr lang="en-GB" b="1" dirty="0"/>
              <a:t>defines the subject matter for which protection is claimed</a:t>
            </a:r>
            <a:r>
              <a:rPr lang="en-GB" b="1" dirty="0" smtClean="0"/>
              <a:t>.</a:t>
            </a:r>
          </a:p>
          <a:p>
            <a:pPr algn="just"/>
            <a:r>
              <a:rPr lang="en-US" dirty="0"/>
              <a:t>The application may contain one or more claims which shall define the matter for which protection is sought.</a:t>
            </a:r>
          </a:p>
          <a:p>
            <a:pPr lvl="0" algn="just"/>
            <a:r>
              <a:rPr lang="en-US" dirty="0"/>
              <a:t>The claim or claims of a complete specification must: </a:t>
            </a:r>
            <a:r>
              <a:rPr lang="en-US" dirty="0" smtClean="0"/>
              <a:t>-</a:t>
            </a:r>
            <a:endParaRPr lang="en-US" dirty="0"/>
          </a:p>
          <a:p>
            <a:pPr algn="just"/>
            <a:r>
              <a:rPr lang="en-US" b="1" dirty="0"/>
              <a:t>(a) define the matter for which the protection is sought or claimed; </a:t>
            </a:r>
          </a:p>
          <a:p>
            <a:pPr algn="just"/>
            <a:r>
              <a:rPr lang="en-US" b="1" dirty="0"/>
              <a:t>(b) be clear, succinct and concise; </a:t>
            </a:r>
          </a:p>
          <a:p>
            <a:pPr algn="just"/>
            <a:endParaRPr lang="en-US" dirty="0"/>
          </a:p>
        </p:txBody>
      </p:sp>
    </p:spTree>
    <p:extLst>
      <p:ext uri="{BB962C8B-B14F-4D97-AF65-F5344CB8AC3E}">
        <p14:creationId xmlns:p14="http://schemas.microsoft.com/office/powerpoint/2010/main" val="5888464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Claims</a:t>
            </a:r>
            <a:endParaRPr lang="en-US" dirty="0"/>
          </a:p>
        </p:txBody>
      </p:sp>
      <p:sp>
        <p:nvSpPr>
          <p:cNvPr id="3" name="Content Placeholder 2"/>
          <p:cNvSpPr>
            <a:spLocks noGrp="1"/>
          </p:cNvSpPr>
          <p:nvPr>
            <p:ph idx="1"/>
          </p:nvPr>
        </p:nvSpPr>
        <p:spPr/>
        <p:txBody>
          <a:bodyPr/>
          <a:lstStyle/>
          <a:p>
            <a:pPr algn="just"/>
            <a:r>
              <a:rPr lang="en-US" b="1" dirty="0"/>
              <a:t>(c) be supported by the description or fairly based on the matter described in the specification; and </a:t>
            </a:r>
          </a:p>
          <a:p>
            <a:pPr algn="just"/>
            <a:r>
              <a:rPr lang="en-US" b="1" dirty="0"/>
              <a:t>(d) relate to one invention only or to a group of inventions which are so linked as to form a single inventive concept. </a:t>
            </a:r>
          </a:p>
          <a:p>
            <a:pPr algn="just"/>
            <a:endParaRPr lang="en-US" dirty="0"/>
          </a:p>
        </p:txBody>
      </p:sp>
    </p:spTree>
    <p:extLst>
      <p:ext uri="{BB962C8B-B14F-4D97-AF65-F5344CB8AC3E}">
        <p14:creationId xmlns:p14="http://schemas.microsoft.com/office/powerpoint/2010/main" val="2037398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Claims</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The usual practice of drafting claims is to begin with a broad main claim followed by a number of claims of narrower scope</a:t>
            </a:r>
            <a:r>
              <a:rPr lang="en-GB" dirty="0"/>
              <a:t>. The broad claim is drafted so as to avoid the prior art known at the time of preparing the application. </a:t>
            </a:r>
            <a:endParaRPr lang="en-GB" dirty="0" smtClean="0"/>
          </a:p>
          <a:p>
            <a:pPr algn="just"/>
            <a:r>
              <a:rPr lang="en-GB" dirty="0" smtClean="0"/>
              <a:t>The </a:t>
            </a:r>
            <a:r>
              <a:rPr lang="en-GB" dirty="0"/>
              <a:t>narrower claims preceding the broad main claim usually refer back to one or more of the receding claims. They are, therefore, usually referred to as ‘dependent claims’. The features incorporated in each of the dependent claims must find some basis in the description.</a:t>
            </a:r>
            <a:endParaRPr lang="en-US" dirty="0"/>
          </a:p>
          <a:p>
            <a:pPr marL="0" indent="0" algn="just">
              <a:buNone/>
            </a:pPr>
            <a:endParaRPr lang="en-US" dirty="0"/>
          </a:p>
        </p:txBody>
      </p:sp>
    </p:spTree>
    <p:extLst>
      <p:ext uri="{BB962C8B-B14F-4D97-AF65-F5344CB8AC3E}">
        <p14:creationId xmlns:p14="http://schemas.microsoft.com/office/powerpoint/2010/main" val="16768681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ABSTRACT</a:t>
            </a:r>
            <a:r>
              <a:rPr lang="en-US" b="1" dirty="0"/>
              <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b="1" dirty="0"/>
              <a:t>An abstract is a brief summary of the invention contained in the specification</a:t>
            </a:r>
            <a:r>
              <a:rPr lang="en-GB" dirty="0"/>
              <a:t> and usually does not exceed one hundred and fifty words. </a:t>
            </a:r>
            <a:endParaRPr lang="en-GB" dirty="0" smtClean="0"/>
          </a:p>
          <a:p>
            <a:pPr algn="just"/>
            <a:r>
              <a:rPr lang="en-GB" b="1" dirty="0" smtClean="0"/>
              <a:t>The </a:t>
            </a:r>
            <a:r>
              <a:rPr lang="en-GB" b="1" dirty="0"/>
              <a:t>abstract must indicate the technical field to which the invention lies. </a:t>
            </a:r>
            <a:endParaRPr lang="en-GB" b="1" dirty="0" smtClean="0"/>
          </a:p>
          <a:p>
            <a:pPr algn="just"/>
            <a:r>
              <a:rPr lang="en-GB" dirty="0" smtClean="0"/>
              <a:t>In </a:t>
            </a:r>
            <a:r>
              <a:rPr lang="en-GB" dirty="0"/>
              <a:t>addition, the abstract </a:t>
            </a:r>
            <a:r>
              <a:rPr lang="en-GB" b="1" dirty="0"/>
              <a:t>indicates the existing problems or difficulties, and the solution provided by the invention</a:t>
            </a:r>
            <a:r>
              <a:rPr lang="en-GB" dirty="0"/>
              <a:t>. </a:t>
            </a:r>
            <a:endParaRPr lang="en-GB" dirty="0" smtClean="0"/>
          </a:p>
          <a:p>
            <a:pPr algn="just"/>
            <a:endParaRPr lang="en-US" dirty="0"/>
          </a:p>
        </p:txBody>
      </p:sp>
    </p:spTree>
    <p:extLst>
      <p:ext uri="{BB962C8B-B14F-4D97-AF65-F5344CB8AC3E}">
        <p14:creationId xmlns:p14="http://schemas.microsoft.com/office/powerpoint/2010/main" val="8999943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ABSTRACT</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b="1" dirty="0" smtClean="0"/>
              <a:t>It also describes the object of the invention, that is to say, what the invention sets out to achieve. </a:t>
            </a:r>
          </a:p>
          <a:p>
            <a:pPr algn="just"/>
            <a:r>
              <a:rPr lang="en-GB" dirty="0" smtClean="0"/>
              <a:t>The abstract is important in that it provides the </a:t>
            </a:r>
            <a:r>
              <a:rPr lang="en-GB" b="1" dirty="0" smtClean="0"/>
              <a:t>useful information to both the patent office and to the public in the searching process, for instance when searching for anticipatory material.</a:t>
            </a:r>
            <a:endParaRPr lang="en-US" b="1" dirty="0" smtClean="0"/>
          </a:p>
          <a:p>
            <a:pPr algn="just"/>
            <a:endParaRPr lang="en-US" dirty="0"/>
          </a:p>
        </p:txBody>
      </p:sp>
    </p:spTree>
    <p:extLst>
      <p:ext uri="{BB962C8B-B14F-4D97-AF65-F5344CB8AC3E}">
        <p14:creationId xmlns:p14="http://schemas.microsoft.com/office/powerpoint/2010/main" val="20112807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PRIORITY DATE</a:t>
            </a:r>
            <a:r>
              <a:rPr lang="en-US" b="1" dirty="0"/>
              <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b="1" dirty="0"/>
              <a:t>Priority date, also known as effective date, is the date on which the patent application is lodged at the patent office</a:t>
            </a:r>
            <a:r>
              <a:rPr lang="en-GB" b="1" dirty="0" smtClean="0"/>
              <a:t>.</a:t>
            </a:r>
          </a:p>
          <a:p>
            <a:pPr algn="just"/>
            <a:r>
              <a:rPr lang="en-GB" dirty="0"/>
              <a:t>The priority date is very important in patent law. It is a date on which </a:t>
            </a:r>
            <a:r>
              <a:rPr lang="en-GB" b="1" dirty="0"/>
              <a:t>a patent application for invention is assessed against other materials, such as competing claims for the same invention, publications or other information that may affect the validity of the patent</a:t>
            </a:r>
            <a:r>
              <a:rPr lang="en-GB" dirty="0"/>
              <a:t>. </a:t>
            </a:r>
            <a:endParaRPr lang="en-US" dirty="0"/>
          </a:p>
        </p:txBody>
      </p:sp>
    </p:spTree>
    <p:extLst>
      <p:ext uri="{BB962C8B-B14F-4D97-AF65-F5344CB8AC3E}">
        <p14:creationId xmlns:p14="http://schemas.microsoft.com/office/powerpoint/2010/main" val="3360247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normAutofit lnSpcReduction="10000"/>
          </a:bodyPr>
          <a:lstStyle/>
          <a:p>
            <a:r>
              <a:rPr lang="en-US" b="1" dirty="0" smtClean="0"/>
              <a:t>Introduction</a:t>
            </a:r>
          </a:p>
          <a:p>
            <a:r>
              <a:rPr lang="en-US" b="1" dirty="0" smtClean="0"/>
              <a:t>Who can apply for a patent?</a:t>
            </a:r>
          </a:p>
          <a:p>
            <a:r>
              <a:rPr lang="en-US" b="1" dirty="0" smtClean="0"/>
              <a:t>Application for a Patent</a:t>
            </a:r>
          </a:p>
          <a:p>
            <a:r>
              <a:rPr lang="en-US" b="1" dirty="0" smtClean="0"/>
              <a:t>Claims </a:t>
            </a:r>
          </a:p>
          <a:p>
            <a:r>
              <a:rPr lang="en-US" b="1" dirty="0" smtClean="0"/>
              <a:t>Abstract</a:t>
            </a:r>
          </a:p>
          <a:p>
            <a:r>
              <a:rPr lang="en-US" b="1" dirty="0" smtClean="0"/>
              <a:t>Priority date</a:t>
            </a:r>
          </a:p>
          <a:p>
            <a:r>
              <a:rPr lang="en-US" b="1" dirty="0" smtClean="0"/>
              <a:t>First to File v First to Invent</a:t>
            </a:r>
          </a:p>
          <a:p>
            <a:r>
              <a:rPr lang="en-US" b="1" dirty="0" smtClean="0"/>
              <a:t>Publication </a:t>
            </a:r>
            <a:endParaRPr lang="en-US" b="1" dirty="0"/>
          </a:p>
        </p:txBody>
      </p:sp>
    </p:spTree>
    <p:extLst>
      <p:ext uri="{BB962C8B-B14F-4D97-AF65-F5344CB8AC3E}">
        <p14:creationId xmlns:p14="http://schemas.microsoft.com/office/powerpoint/2010/main" val="1009656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PRIORITY DATE</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smtClean="0"/>
              <a:t>Priority date, </a:t>
            </a:r>
            <a:r>
              <a:rPr lang="en-GB" b="1" dirty="0" smtClean="0"/>
              <a:t>therefore, establishes the time from which </a:t>
            </a:r>
            <a:r>
              <a:rPr lang="en-GB" b="1" u="sng" dirty="0" smtClean="0"/>
              <a:t>determination</a:t>
            </a:r>
            <a:r>
              <a:rPr lang="en-GB" b="1" dirty="0" smtClean="0"/>
              <a:t> of the invention is made. </a:t>
            </a:r>
          </a:p>
          <a:p>
            <a:pPr algn="just"/>
            <a:r>
              <a:rPr lang="en-GB" dirty="0" smtClean="0"/>
              <a:t>Hence, </a:t>
            </a:r>
            <a:r>
              <a:rPr lang="en-GB" b="1" dirty="0" smtClean="0"/>
              <a:t>no disclosure, publication or other public activity can affect the validity of the patent if it happens after the relevant priority date.</a:t>
            </a:r>
            <a:endParaRPr lang="en-US" b="1" dirty="0" smtClean="0"/>
          </a:p>
          <a:p>
            <a:pPr algn="just"/>
            <a:endParaRPr lang="en-US" dirty="0"/>
          </a:p>
        </p:txBody>
      </p:sp>
    </p:spTree>
    <p:extLst>
      <p:ext uri="{BB962C8B-B14F-4D97-AF65-F5344CB8AC3E}">
        <p14:creationId xmlns:p14="http://schemas.microsoft.com/office/powerpoint/2010/main" val="1850358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First to File v First to Invent</a:t>
            </a:r>
            <a:endParaRPr lang="en-US" b="1" dirty="0"/>
          </a:p>
        </p:txBody>
      </p:sp>
      <p:sp>
        <p:nvSpPr>
          <p:cNvPr id="3" name="Content Placeholder 2"/>
          <p:cNvSpPr>
            <a:spLocks noGrp="1"/>
          </p:cNvSpPr>
          <p:nvPr>
            <p:ph idx="1"/>
          </p:nvPr>
        </p:nvSpPr>
        <p:spPr/>
        <p:txBody>
          <a:bodyPr>
            <a:normAutofit/>
          </a:bodyPr>
          <a:lstStyle/>
          <a:p>
            <a:pPr algn="just"/>
            <a:r>
              <a:rPr lang="en-US" b="1" dirty="0" smtClean="0"/>
              <a:t>Under the first to file rule if </a:t>
            </a:r>
            <a:r>
              <a:rPr lang="en-US" b="1" dirty="0"/>
              <a:t>two or more persons have separately and independently made the same invention and each of them has made an application for a patent, the right to a patent for that invention shall belong to the person whose application has the earliest filing date, or if priority is claimed, the earliest priority date that leads to the grant of a patent.  </a:t>
            </a:r>
            <a:endParaRPr lang="en-US" b="1" dirty="0" smtClean="0"/>
          </a:p>
          <a:p>
            <a:pPr algn="just"/>
            <a:endParaRPr lang="en-US" dirty="0"/>
          </a:p>
        </p:txBody>
      </p:sp>
    </p:spTree>
    <p:extLst>
      <p:ext uri="{BB962C8B-B14F-4D97-AF65-F5344CB8AC3E}">
        <p14:creationId xmlns:p14="http://schemas.microsoft.com/office/powerpoint/2010/main" val="37869186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First to File v First to Invent</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Under the first-to-invent rule, the priority date, in case of conflicting patent applications, is not the date of lodging the patent application at the patent office, but is the date of the actual reduction to practice of the invention. </a:t>
            </a:r>
            <a:endParaRPr lang="en-GB" b="1" dirty="0" smtClean="0"/>
          </a:p>
          <a:p>
            <a:pPr algn="just"/>
            <a:r>
              <a:rPr lang="en-GB" dirty="0" smtClean="0"/>
              <a:t>If </a:t>
            </a:r>
            <a:r>
              <a:rPr lang="en-GB" dirty="0"/>
              <a:t>the inventor is ‘diligent’, that is, continually active in developing the invention, then the priority date can date back to the original conception, before the invention is reduced to practice</a:t>
            </a:r>
            <a:r>
              <a:rPr lang="en-GB" dirty="0" smtClean="0"/>
              <a:t>.</a:t>
            </a:r>
          </a:p>
          <a:p>
            <a:pPr algn="just"/>
            <a:r>
              <a:rPr lang="en-US" dirty="0" smtClean="0"/>
              <a:t>Before 2013 all the countries in the world had the first to file except the USA.</a:t>
            </a:r>
          </a:p>
          <a:p>
            <a:pPr algn="just"/>
            <a:endParaRPr lang="en-US" dirty="0"/>
          </a:p>
          <a:p>
            <a:endParaRPr lang="en-US" dirty="0"/>
          </a:p>
        </p:txBody>
      </p:sp>
    </p:spTree>
    <p:extLst>
      <p:ext uri="{BB962C8B-B14F-4D97-AF65-F5344CB8AC3E}">
        <p14:creationId xmlns:p14="http://schemas.microsoft.com/office/powerpoint/2010/main" val="2553216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PUBLICATION </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Once a patent application has been lodged at the patent office and is given a filing date, it has to be subjected to publication, examination as to form and substance and search before a patent can be granted.</a:t>
            </a:r>
            <a:endParaRPr lang="en-US" dirty="0"/>
          </a:p>
          <a:p>
            <a:pPr algn="just"/>
            <a:r>
              <a:rPr lang="en-GB" b="1" dirty="0"/>
              <a:t>An application for a patent which has a date of filing and which has been accepted by the Registrar must be published at the end of 18 months calculated from the declared priority date or where there is no declared priority date, from the date of </a:t>
            </a:r>
            <a:r>
              <a:rPr lang="en-GB" b="1" dirty="0" smtClean="0"/>
              <a:t>filing. </a:t>
            </a:r>
            <a:endParaRPr lang="en-US" b="1" dirty="0"/>
          </a:p>
        </p:txBody>
      </p:sp>
    </p:spTree>
    <p:extLst>
      <p:ext uri="{BB962C8B-B14F-4D97-AF65-F5344CB8AC3E}">
        <p14:creationId xmlns:p14="http://schemas.microsoft.com/office/powerpoint/2010/main" val="6104694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PUBLICATION </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b="1" dirty="0" smtClean="0"/>
              <a:t>Once </a:t>
            </a:r>
            <a:r>
              <a:rPr lang="en-GB" b="1" dirty="0"/>
              <a:t>the patent application is published and information regarding the invention is available to the public, the invention becomes part of the ‘prior art’. </a:t>
            </a:r>
            <a:endParaRPr lang="en-GB" b="1" dirty="0" smtClean="0"/>
          </a:p>
          <a:p>
            <a:pPr algn="just"/>
            <a:r>
              <a:rPr lang="en-GB" dirty="0" smtClean="0"/>
              <a:t>Thus </a:t>
            </a:r>
            <a:r>
              <a:rPr lang="en-GB" dirty="0"/>
              <a:t>where, for example, the application is subsequently withdrawn and the same applicant resubmits it or a closely related one, the later application will fail because it will be anticipated by its own prior art.</a:t>
            </a:r>
            <a:endParaRPr lang="en-US" dirty="0"/>
          </a:p>
          <a:p>
            <a:pPr algn="just"/>
            <a:endParaRPr lang="en-US" dirty="0"/>
          </a:p>
        </p:txBody>
      </p:sp>
    </p:spTree>
    <p:extLst>
      <p:ext uri="{BB962C8B-B14F-4D97-AF65-F5344CB8AC3E}">
        <p14:creationId xmlns:p14="http://schemas.microsoft.com/office/powerpoint/2010/main" val="28616771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b="1" dirty="0"/>
              <a:t>PRELIMINARY EXAMINATION AND SEARCH</a:t>
            </a:r>
            <a:r>
              <a:rPr lang="en-US" sz="3200" b="1" dirty="0"/>
              <a:t/>
            </a:r>
            <a:br>
              <a:rPr lang="en-US" sz="3200" b="1" dirty="0"/>
            </a:br>
            <a:endParaRPr lang="en-US" sz="3200" dirty="0"/>
          </a:p>
        </p:txBody>
      </p:sp>
      <p:sp>
        <p:nvSpPr>
          <p:cNvPr id="3" name="Content Placeholder 2"/>
          <p:cNvSpPr>
            <a:spLocks noGrp="1"/>
          </p:cNvSpPr>
          <p:nvPr>
            <p:ph idx="1"/>
          </p:nvPr>
        </p:nvSpPr>
        <p:spPr/>
        <p:txBody>
          <a:bodyPr>
            <a:normAutofit fontScale="85000" lnSpcReduction="10000"/>
          </a:bodyPr>
          <a:lstStyle/>
          <a:p>
            <a:pPr algn="just"/>
            <a:r>
              <a:rPr lang="en-GB" b="1" dirty="0"/>
              <a:t>Preliminary examination, also referred to as ‘examination as to form’, is normally conducted as soon as an application has been given a filing date. </a:t>
            </a:r>
            <a:endParaRPr lang="en-GB" b="1" dirty="0" smtClean="0"/>
          </a:p>
          <a:p>
            <a:pPr algn="just"/>
            <a:r>
              <a:rPr lang="en-GB" dirty="0" smtClean="0"/>
              <a:t>The </a:t>
            </a:r>
            <a:r>
              <a:rPr lang="en-GB" dirty="0"/>
              <a:t>preliminary examination is </a:t>
            </a:r>
            <a:r>
              <a:rPr lang="en-GB" b="1" dirty="0"/>
              <a:t>carried out to determine whether the application or specification complies with the formal requirements.</a:t>
            </a:r>
            <a:r>
              <a:rPr lang="en-GB" dirty="0"/>
              <a:t> Thus the application will be checked to ensure that all necessary documents have been filed and fees paid. </a:t>
            </a:r>
            <a:endParaRPr lang="en-GB" dirty="0" smtClean="0"/>
          </a:p>
          <a:p>
            <a:pPr algn="just"/>
            <a:r>
              <a:rPr lang="en-GB" dirty="0" smtClean="0"/>
              <a:t>If </a:t>
            </a:r>
            <a:r>
              <a:rPr lang="en-GB" dirty="0"/>
              <a:t>not, the applicant will be requested to submit all necessary documents. </a:t>
            </a:r>
            <a:endParaRPr lang="en-US" dirty="0"/>
          </a:p>
        </p:txBody>
      </p:sp>
    </p:spTree>
    <p:extLst>
      <p:ext uri="{BB962C8B-B14F-4D97-AF65-F5344CB8AC3E}">
        <p14:creationId xmlns:p14="http://schemas.microsoft.com/office/powerpoint/2010/main" val="3887645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600" b="1" dirty="0"/>
              <a:t>PRELIMINARY EXAMINATION AND SEARCH</a:t>
            </a:r>
            <a:r>
              <a:rPr lang="en-US" sz="3600" b="1" dirty="0"/>
              <a:t/>
            </a:r>
            <a:br>
              <a:rPr lang="en-US" sz="3600" b="1" dirty="0"/>
            </a:br>
            <a:endParaRPr lang="en-US" sz="3600" dirty="0"/>
          </a:p>
        </p:txBody>
      </p:sp>
      <p:sp>
        <p:nvSpPr>
          <p:cNvPr id="3" name="Content Placeholder 2"/>
          <p:cNvSpPr>
            <a:spLocks noGrp="1"/>
          </p:cNvSpPr>
          <p:nvPr>
            <p:ph idx="1"/>
          </p:nvPr>
        </p:nvSpPr>
        <p:spPr/>
        <p:txBody>
          <a:bodyPr>
            <a:normAutofit fontScale="85000" lnSpcReduction="20000"/>
          </a:bodyPr>
          <a:lstStyle/>
          <a:p>
            <a:pPr algn="just"/>
            <a:r>
              <a:rPr lang="en-GB" b="1" dirty="0" smtClean="0"/>
              <a:t>The patent application will then be subjected to a search. The purpose of a search is to determine the prior art in the specific field to which the invention relates.</a:t>
            </a:r>
            <a:r>
              <a:rPr lang="en-US" b="1" dirty="0" smtClean="0">
                <a:effectLst/>
              </a:rPr>
              <a:t> </a:t>
            </a:r>
          </a:p>
          <a:p>
            <a:pPr algn="just"/>
            <a:r>
              <a:rPr lang="en-GB" dirty="0"/>
              <a:t>In conducting the search the patent office checks its documentation collection </a:t>
            </a:r>
            <a:r>
              <a:rPr lang="en-GB" b="1" dirty="0"/>
              <a:t>to ascertain whether any documents exist which describe a solution which is the same as or similar to that described in the application. </a:t>
            </a:r>
            <a:endParaRPr lang="en-GB" b="1" dirty="0" smtClean="0"/>
          </a:p>
          <a:p>
            <a:pPr algn="just"/>
            <a:r>
              <a:rPr lang="en-GB" dirty="0" smtClean="0"/>
              <a:t>A </a:t>
            </a:r>
            <a:r>
              <a:rPr lang="en-GB" dirty="0"/>
              <a:t>search report is issued by a patent examiner after a search has been conducted.</a:t>
            </a:r>
            <a:endParaRPr lang="en-US" dirty="0"/>
          </a:p>
          <a:p>
            <a:pPr marL="0" indent="0">
              <a:buNone/>
            </a:pPr>
            <a:r>
              <a:rPr lang="en-GB" dirty="0"/>
              <a:t> </a:t>
            </a:r>
            <a:endParaRPr lang="en-US" dirty="0"/>
          </a:p>
          <a:p>
            <a:pPr algn="just"/>
            <a:endParaRPr lang="en-US" dirty="0" smtClean="0"/>
          </a:p>
          <a:p>
            <a:pPr algn="just"/>
            <a:endParaRPr lang="en-US" dirty="0"/>
          </a:p>
        </p:txBody>
      </p:sp>
    </p:spTree>
    <p:extLst>
      <p:ext uri="{BB962C8B-B14F-4D97-AF65-F5344CB8AC3E}">
        <p14:creationId xmlns:p14="http://schemas.microsoft.com/office/powerpoint/2010/main" val="23848465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smtClean="0"/>
              <a:t>PRELIMINARY EXAMINATION AND SEARCH</a:t>
            </a:r>
            <a:r>
              <a:rPr lang="en-US" sz="3200" b="1" dirty="0" smtClean="0"/>
              <a:t/>
            </a:r>
            <a:br>
              <a:rPr lang="en-US" sz="3200" b="1" dirty="0" smtClean="0"/>
            </a:br>
            <a:endParaRPr lang="en-US" sz="3200" dirty="0"/>
          </a:p>
        </p:txBody>
      </p:sp>
      <p:sp>
        <p:nvSpPr>
          <p:cNvPr id="3" name="Content Placeholder 2"/>
          <p:cNvSpPr>
            <a:spLocks noGrp="1"/>
          </p:cNvSpPr>
          <p:nvPr>
            <p:ph idx="1"/>
          </p:nvPr>
        </p:nvSpPr>
        <p:spPr/>
        <p:txBody>
          <a:bodyPr>
            <a:normAutofit fontScale="92500" lnSpcReduction="10000"/>
          </a:bodyPr>
          <a:lstStyle/>
          <a:p>
            <a:pPr algn="just"/>
            <a:r>
              <a:rPr lang="en-GB" b="1" dirty="0" smtClean="0"/>
              <a:t>The search report is important in that it helps the patent applicant to decide whether his invention is new and non-obvious. </a:t>
            </a:r>
          </a:p>
          <a:p>
            <a:pPr algn="just"/>
            <a:r>
              <a:rPr lang="en-GB" dirty="0" smtClean="0"/>
              <a:t>Besides, in light of the materials discovered by the search, the </a:t>
            </a:r>
            <a:r>
              <a:rPr lang="en-GB" b="1" dirty="0" smtClean="0"/>
              <a:t>patent applicant is assisted to decide whether to proceed or withdraw the application before additional costs are incurred, especially where there is a likelihood that the invention is not new or non-obvious and as such the patent will not be granted.</a:t>
            </a:r>
            <a:endParaRPr lang="en-US" b="1" dirty="0" smtClean="0"/>
          </a:p>
          <a:p>
            <a:pPr algn="just"/>
            <a:endParaRPr lang="en-US" dirty="0"/>
          </a:p>
        </p:txBody>
      </p:sp>
    </p:spTree>
    <p:extLst>
      <p:ext uri="{BB962C8B-B14F-4D97-AF65-F5344CB8AC3E}">
        <p14:creationId xmlns:p14="http://schemas.microsoft.com/office/powerpoint/2010/main" val="1149764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SUBSTANTATIVE EXAMINATION</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After the preliminary examination and search have been conducted and the patent applicant wishes to proceed with a substantive examination, he shall make a request to the patent office for a substantive examination and pay the prescribed fee. </a:t>
            </a:r>
            <a:endParaRPr lang="en-GB" b="1" dirty="0" smtClean="0"/>
          </a:p>
          <a:p>
            <a:pPr algn="just"/>
            <a:r>
              <a:rPr lang="en-GB" b="1" dirty="0" smtClean="0"/>
              <a:t>The </a:t>
            </a:r>
            <a:r>
              <a:rPr lang="en-GB" b="1" dirty="0"/>
              <a:t>purpose of substantive examination is to ensure that the patent application satisfies certain conditions of patentability namely that the invention is new, involves inventive step and industrial applicable or useful.</a:t>
            </a:r>
            <a:r>
              <a:rPr lang="en-GB" dirty="0"/>
              <a:t> </a:t>
            </a:r>
            <a:endParaRPr lang="en-GB" dirty="0" smtClean="0"/>
          </a:p>
          <a:p>
            <a:pPr algn="just"/>
            <a:r>
              <a:rPr lang="en-GB" dirty="0" smtClean="0"/>
              <a:t>Furthermore</a:t>
            </a:r>
            <a:r>
              <a:rPr lang="en-GB" dirty="0"/>
              <a:t>, that </a:t>
            </a:r>
            <a:r>
              <a:rPr lang="en-GB" b="1" dirty="0"/>
              <a:t>the invention is not excluded from patentability and that it is fully disclosed or described in a clear and complete manner in the documents filed.</a:t>
            </a:r>
            <a:endParaRPr lang="en-US" b="1" dirty="0"/>
          </a:p>
          <a:p>
            <a:pPr marL="0" indent="0">
              <a:buNone/>
            </a:pPr>
            <a:endParaRPr lang="en-US" dirty="0"/>
          </a:p>
          <a:p>
            <a:pPr algn="just"/>
            <a:endParaRPr lang="en-US" dirty="0"/>
          </a:p>
        </p:txBody>
      </p:sp>
    </p:spTree>
    <p:extLst>
      <p:ext uri="{BB962C8B-B14F-4D97-AF65-F5344CB8AC3E}">
        <p14:creationId xmlns:p14="http://schemas.microsoft.com/office/powerpoint/2010/main" val="5679006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SUBSTANTATIVE EXAMINATION</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On the substantive examination, </a:t>
            </a:r>
            <a:r>
              <a:rPr lang="en-GB" b="1" dirty="0"/>
              <a:t>a patent examiner must investigate, in view of the preliminary examination and search which have been carried out, whether the application complies with the requirements of the Patents Act. </a:t>
            </a:r>
            <a:endParaRPr lang="en-GB" b="1" dirty="0" smtClean="0"/>
          </a:p>
          <a:p>
            <a:pPr algn="just"/>
            <a:r>
              <a:rPr lang="en-GB" dirty="0" smtClean="0"/>
              <a:t>If </a:t>
            </a:r>
            <a:r>
              <a:rPr lang="en-GB" dirty="0"/>
              <a:t>the patent applicant has not complied with the statutory requirements, he is given an opportunity, within a specified period, to comply with the requirements and if necessary amend the application. </a:t>
            </a:r>
            <a:endParaRPr lang="en-GB" dirty="0" smtClean="0"/>
          </a:p>
          <a:p>
            <a:pPr algn="just"/>
            <a:r>
              <a:rPr lang="en-GB" dirty="0" smtClean="0"/>
              <a:t>If </a:t>
            </a:r>
            <a:r>
              <a:rPr lang="en-GB" dirty="0"/>
              <a:t>he fails to satisfy statutory requirements, the application may be refused.</a:t>
            </a:r>
            <a:endParaRPr lang="en-US" dirty="0"/>
          </a:p>
          <a:p>
            <a:pPr algn="just"/>
            <a:endParaRPr lang="en-US" dirty="0"/>
          </a:p>
        </p:txBody>
      </p:sp>
    </p:spTree>
    <p:extLst>
      <p:ext uri="{BB962C8B-B14F-4D97-AF65-F5344CB8AC3E}">
        <p14:creationId xmlns:p14="http://schemas.microsoft.com/office/powerpoint/2010/main" val="3222592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dirty="0"/>
          </a:p>
        </p:txBody>
      </p:sp>
      <p:sp>
        <p:nvSpPr>
          <p:cNvPr id="3" name="Content Placeholder 2"/>
          <p:cNvSpPr>
            <a:spLocks noGrp="1"/>
          </p:cNvSpPr>
          <p:nvPr>
            <p:ph idx="1"/>
          </p:nvPr>
        </p:nvSpPr>
        <p:spPr/>
        <p:txBody>
          <a:bodyPr/>
          <a:lstStyle/>
          <a:p>
            <a:r>
              <a:rPr lang="en-US" b="1" dirty="0" smtClean="0"/>
              <a:t>Preliminary Examination and search</a:t>
            </a:r>
          </a:p>
          <a:p>
            <a:r>
              <a:rPr lang="en-US" b="1" dirty="0" smtClean="0"/>
              <a:t>Substantive Examination</a:t>
            </a:r>
          </a:p>
          <a:p>
            <a:r>
              <a:rPr lang="en-US" b="1" dirty="0" smtClean="0"/>
              <a:t>Opposition to Grant of Patent</a:t>
            </a:r>
          </a:p>
          <a:p>
            <a:r>
              <a:rPr lang="en-US" b="1" dirty="0" smtClean="0"/>
              <a:t>Grant and Term of Patent </a:t>
            </a:r>
            <a:endParaRPr lang="en-US" b="1" dirty="0" smtClean="0"/>
          </a:p>
          <a:p>
            <a:r>
              <a:rPr lang="en-US" b="1" dirty="0" smtClean="0"/>
              <a:t>Rights Granted by a patent</a:t>
            </a:r>
            <a:endParaRPr lang="en-US" b="1" dirty="0"/>
          </a:p>
        </p:txBody>
      </p:sp>
    </p:spTree>
    <p:extLst>
      <p:ext uri="{BB962C8B-B14F-4D97-AF65-F5344CB8AC3E}">
        <p14:creationId xmlns:p14="http://schemas.microsoft.com/office/powerpoint/2010/main" val="19177942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OPPOSITION TO GRANT OF PATENT</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The Patents Act allows interested individuals to oppose the grant of a patent to the patentee. Therefore, any person interested, including the State, may within three months from the date of the publication of the patent application make a written notice to the Registrar to oppose the grant of the patent on any of the following grounds</a:t>
            </a:r>
            <a:r>
              <a:rPr lang="en-GB" dirty="0" smtClean="0"/>
              <a:t>:</a:t>
            </a:r>
            <a:endParaRPr lang="en-US" dirty="0"/>
          </a:p>
          <a:p>
            <a:pPr algn="just"/>
            <a:r>
              <a:rPr lang="en-GB" b="1" dirty="0"/>
              <a:t>(i)     That the applicant is not a person entitled to make the application; </a:t>
            </a:r>
            <a:endParaRPr lang="en-US" b="1" dirty="0"/>
          </a:p>
          <a:p>
            <a:pPr algn="just"/>
            <a:r>
              <a:rPr lang="en-GB" b="1" dirty="0"/>
              <a:t>(ii)    That the application is in fraud of the rights of the person giving such notice </a:t>
            </a:r>
            <a:r>
              <a:rPr lang="en-GB" b="1" dirty="0" smtClean="0"/>
              <a:t>or </a:t>
            </a:r>
            <a:r>
              <a:rPr lang="en-GB" b="1" dirty="0"/>
              <a:t>of any persons under or through whom he claims;</a:t>
            </a:r>
            <a:endParaRPr lang="en-US" b="1" dirty="0"/>
          </a:p>
          <a:p>
            <a:pPr algn="just"/>
            <a:endParaRPr lang="en-US" dirty="0"/>
          </a:p>
        </p:txBody>
      </p:sp>
    </p:spTree>
    <p:extLst>
      <p:ext uri="{BB962C8B-B14F-4D97-AF65-F5344CB8AC3E}">
        <p14:creationId xmlns:p14="http://schemas.microsoft.com/office/powerpoint/2010/main" val="24125887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OPPOSITION TO GRANT OF PATENT</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smtClean="0"/>
              <a:t>(</a:t>
            </a:r>
            <a:r>
              <a:rPr lang="en-GB" b="1" dirty="0"/>
              <a:t>iii)    That the invention does not relate to an art (whether producing a physical </a:t>
            </a:r>
            <a:r>
              <a:rPr lang="en-GB" b="1" dirty="0" smtClean="0"/>
              <a:t> effect </a:t>
            </a:r>
            <a:r>
              <a:rPr lang="en-GB" b="1" dirty="0"/>
              <a:t>or not), process, machine, manufacture or composition of matter</a:t>
            </a:r>
            <a:r>
              <a:rPr lang="en-GB" b="1" dirty="0" smtClean="0"/>
              <a:t>,           </a:t>
            </a:r>
            <a:r>
              <a:rPr lang="en-GB" b="1" dirty="0"/>
              <a:t>which is capable of being applied in trade or industry</a:t>
            </a:r>
            <a:r>
              <a:rPr lang="en-GB" b="1" dirty="0" smtClean="0"/>
              <a:t>;</a:t>
            </a:r>
            <a:endParaRPr lang="en-US" b="1" dirty="0"/>
          </a:p>
          <a:p>
            <a:pPr lvl="0" algn="just"/>
            <a:r>
              <a:rPr lang="en-GB" b="1" dirty="0" smtClean="0"/>
              <a:t>(iv)That </a:t>
            </a:r>
            <a:r>
              <a:rPr lang="en-GB" b="1" dirty="0"/>
              <a:t>the invention is obvious in that it involves no inventive step having regard to what was common knowledge in the art at the effective date of the application</a:t>
            </a:r>
            <a:r>
              <a:rPr lang="en-GB" b="1" dirty="0" smtClean="0"/>
              <a:t>;</a:t>
            </a:r>
            <a:endParaRPr lang="en-US" b="1" dirty="0"/>
          </a:p>
          <a:p>
            <a:pPr lvl="0" algn="just"/>
            <a:r>
              <a:rPr lang="en-GB" b="1" dirty="0" smtClean="0"/>
              <a:t>(v) That </a:t>
            </a:r>
            <a:r>
              <a:rPr lang="en-GB" b="1" dirty="0"/>
              <a:t>the invention is not useful;</a:t>
            </a:r>
            <a:endParaRPr lang="en-US" b="1" dirty="0"/>
          </a:p>
          <a:p>
            <a:pPr algn="just"/>
            <a:endParaRPr lang="en-US" dirty="0"/>
          </a:p>
        </p:txBody>
      </p:sp>
    </p:spTree>
    <p:extLst>
      <p:ext uri="{BB962C8B-B14F-4D97-AF65-F5344CB8AC3E}">
        <p14:creationId xmlns:p14="http://schemas.microsoft.com/office/powerpoint/2010/main" val="66333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OPPOSITION TO GRANT OF PATENT</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lvl="0" algn="just"/>
            <a:r>
              <a:rPr lang="en-GB" b="1" dirty="0" smtClean="0"/>
              <a:t>(vi) That </a:t>
            </a:r>
            <a:r>
              <a:rPr lang="en-GB" b="1" dirty="0"/>
              <a:t>the complete specification does not fully describe and ascertain the invention and the manner in which it is to be performed</a:t>
            </a:r>
            <a:r>
              <a:rPr lang="en-GB" b="1" dirty="0" smtClean="0"/>
              <a:t>;</a:t>
            </a:r>
            <a:endParaRPr lang="en-US" b="1" dirty="0"/>
          </a:p>
          <a:p>
            <a:pPr lvl="0" algn="just"/>
            <a:r>
              <a:rPr lang="en-GB" b="1" dirty="0" smtClean="0"/>
              <a:t>(vii) That </a:t>
            </a:r>
            <a:r>
              <a:rPr lang="en-GB" b="1" dirty="0"/>
              <a:t>the claims of complete specification do not sufficiently and clearly define the subject matter for which the protection is claimed</a:t>
            </a:r>
            <a:r>
              <a:rPr lang="en-GB" b="1" dirty="0" smtClean="0"/>
              <a:t>;</a:t>
            </a:r>
            <a:endParaRPr lang="en-US" b="1" dirty="0"/>
          </a:p>
          <a:p>
            <a:pPr lvl="0" algn="just"/>
            <a:r>
              <a:rPr lang="en-GB" b="1" dirty="0" smtClean="0"/>
              <a:t>(viii) That </a:t>
            </a:r>
            <a:r>
              <a:rPr lang="en-GB" b="1" dirty="0"/>
              <a:t>the complete specification does not disclose the best method of performing the invention known to the applicant at the time when the specification was lodged at the patent office;</a:t>
            </a:r>
            <a:endParaRPr lang="en-US" b="1" dirty="0"/>
          </a:p>
          <a:p>
            <a:pPr algn="just"/>
            <a:endParaRPr lang="en-US" dirty="0"/>
          </a:p>
        </p:txBody>
      </p:sp>
    </p:spTree>
    <p:extLst>
      <p:ext uri="{BB962C8B-B14F-4D97-AF65-F5344CB8AC3E}">
        <p14:creationId xmlns:p14="http://schemas.microsoft.com/office/powerpoint/2010/main" val="10977318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OPPOSITION TO GRANT OF PATENT</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lvl="0" algn="just"/>
            <a:r>
              <a:rPr lang="en-GB" b="1" dirty="0" smtClean="0"/>
              <a:t>(ix) That </a:t>
            </a:r>
            <a:r>
              <a:rPr lang="en-GB" b="1" dirty="0"/>
              <a:t>the application contains a material representation</a:t>
            </a:r>
            <a:r>
              <a:rPr lang="en-GB" b="1" dirty="0" smtClean="0"/>
              <a:t>;</a:t>
            </a:r>
            <a:endParaRPr lang="en-US" b="1" dirty="0"/>
          </a:p>
          <a:p>
            <a:pPr lvl="0" algn="just"/>
            <a:r>
              <a:rPr lang="en-GB" b="1" dirty="0" smtClean="0"/>
              <a:t>(x) That </a:t>
            </a:r>
            <a:r>
              <a:rPr lang="en-GB" b="1" dirty="0"/>
              <a:t>the invention described or claimed in the complete specification is not the same as that described in the provisional specification, and in so far as it is not described in the provisional specification, was not new at the date when the complete specification was lodged at the patent office; or forms the subject of a pending application made in Zambia for a patent the effective date of which is prior to the date on which the complete specification was lodged at the patent office;</a:t>
            </a:r>
            <a:endParaRPr lang="en-US" b="1" dirty="0"/>
          </a:p>
          <a:p>
            <a:pPr marL="0" indent="0">
              <a:buNone/>
            </a:pPr>
            <a:endParaRPr lang="en-US" dirty="0"/>
          </a:p>
          <a:p>
            <a:endParaRPr lang="en-US" dirty="0"/>
          </a:p>
        </p:txBody>
      </p:sp>
    </p:spTree>
    <p:extLst>
      <p:ext uri="{BB962C8B-B14F-4D97-AF65-F5344CB8AC3E}">
        <p14:creationId xmlns:p14="http://schemas.microsoft.com/office/powerpoint/2010/main" val="38601875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OPPOSITION TO GRANT OF PATENT</a:t>
            </a:r>
            <a:br>
              <a:rPr lang="en-US" b="1" dirty="0" smtClean="0"/>
            </a:br>
            <a:endParaRPr lang="en-US" dirty="0"/>
          </a:p>
        </p:txBody>
      </p:sp>
      <p:sp>
        <p:nvSpPr>
          <p:cNvPr id="3" name="Content Placeholder 2"/>
          <p:cNvSpPr>
            <a:spLocks noGrp="1"/>
          </p:cNvSpPr>
          <p:nvPr>
            <p:ph idx="1"/>
          </p:nvPr>
        </p:nvSpPr>
        <p:spPr/>
        <p:txBody>
          <a:bodyPr>
            <a:normAutofit fontScale="77500" lnSpcReduction="20000"/>
          </a:bodyPr>
          <a:lstStyle/>
          <a:p>
            <a:pPr lvl="0" algn="just"/>
            <a:r>
              <a:rPr lang="en-GB" b="1" dirty="0" smtClean="0"/>
              <a:t>(xi) In </a:t>
            </a:r>
            <a:r>
              <a:rPr lang="en-GB" b="1" dirty="0"/>
              <a:t>the case of a convention application that the specification describes or claims an invention other than that for which protection has been applied for in the convention country and that such other invention either forms the subject of an application for a patent in Zambia which, if granted, would bear a date in the interval between the lodging of the application in the convention country and effective date of the application or is not an invention as defined in the Act</a:t>
            </a:r>
            <a:r>
              <a:rPr lang="en-GB" b="1" dirty="0" smtClean="0"/>
              <a:t>;</a:t>
            </a:r>
            <a:endParaRPr lang="en-US" b="1" dirty="0"/>
          </a:p>
          <a:p>
            <a:pPr lvl="0" algn="just"/>
            <a:r>
              <a:rPr lang="en-GB" b="1" dirty="0" smtClean="0"/>
              <a:t>(xii) That </a:t>
            </a:r>
            <a:r>
              <a:rPr lang="en-GB" b="1" dirty="0"/>
              <a:t>the invention was not new at the effective date of the invention</a:t>
            </a:r>
            <a:r>
              <a:rPr lang="en-GB" b="1" dirty="0" smtClean="0"/>
              <a:t>;</a:t>
            </a:r>
            <a:endParaRPr lang="en-US" b="1" dirty="0"/>
          </a:p>
          <a:p>
            <a:pPr lvl="0" algn="just"/>
            <a:r>
              <a:rPr lang="en-GB" b="1" dirty="0" smtClean="0"/>
              <a:t>(xiii)That </a:t>
            </a:r>
            <a:r>
              <a:rPr lang="en-GB" b="1" dirty="0"/>
              <a:t>the specification includes claims which should have been refused.</a:t>
            </a:r>
            <a:endParaRPr lang="en-US" b="1" dirty="0"/>
          </a:p>
          <a:p>
            <a:pPr algn="just"/>
            <a:endParaRPr lang="en-US" dirty="0"/>
          </a:p>
        </p:txBody>
      </p:sp>
    </p:spTree>
    <p:extLst>
      <p:ext uri="{BB962C8B-B14F-4D97-AF65-F5344CB8AC3E}">
        <p14:creationId xmlns:p14="http://schemas.microsoft.com/office/powerpoint/2010/main" val="22489603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GRANT AND TERM OF PATENT</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b="1" dirty="0"/>
              <a:t>If all the conditions set for the grant of a patent have been complied with, and there is no opposition to such grant, a patent shall be granted to the applicant or applicants and the Registrar shall cause the patent to be sealed with the seal of the patent office. </a:t>
            </a:r>
            <a:endParaRPr lang="en-US" b="1" dirty="0" smtClean="0"/>
          </a:p>
          <a:p>
            <a:pPr algn="just"/>
            <a:r>
              <a:rPr lang="en-US" dirty="0" smtClean="0"/>
              <a:t>Provided </a:t>
            </a:r>
            <a:r>
              <a:rPr lang="en-US" dirty="0"/>
              <a:t>there is no delay or extensions, a patent shall be sealed as soon as may be, but not later than twenty-two months after the date of filing the application for a patent at the patent office. The date of the patent is the effective date or the date on which the application was filed at the patent office.</a:t>
            </a:r>
          </a:p>
          <a:p>
            <a:pPr algn="just"/>
            <a:endParaRPr lang="en-US" dirty="0"/>
          </a:p>
        </p:txBody>
      </p:sp>
    </p:spTree>
    <p:extLst>
      <p:ext uri="{BB962C8B-B14F-4D97-AF65-F5344CB8AC3E}">
        <p14:creationId xmlns:p14="http://schemas.microsoft.com/office/powerpoint/2010/main" val="12634056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GRANT AND TERM OF PATENT</a:t>
            </a:r>
            <a:br>
              <a:rPr lang="en-US" b="1" dirty="0"/>
            </a:br>
            <a:endParaRPr lang="en-US" dirty="0"/>
          </a:p>
        </p:txBody>
      </p:sp>
      <p:sp>
        <p:nvSpPr>
          <p:cNvPr id="3" name="Content Placeholder 2"/>
          <p:cNvSpPr>
            <a:spLocks noGrp="1"/>
          </p:cNvSpPr>
          <p:nvPr>
            <p:ph idx="1"/>
          </p:nvPr>
        </p:nvSpPr>
        <p:spPr/>
        <p:txBody>
          <a:bodyPr>
            <a:normAutofit/>
          </a:bodyPr>
          <a:lstStyle/>
          <a:p>
            <a:pPr algn="just"/>
            <a:r>
              <a:rPr lang="en-US" b="1" dirty="0"/>
              <a:t>The term of a patent is, subject to lapse for non-payment of renewal fees, 16 years beginning from the date of lodging of the complete specification at the patent office</a:t>
            </a:r>
            <a:r>
              <a:rPr lang="en-US" b="1" dirty="0" smtClean="0"/>
              <a:t>.</a:t>
            </a:r>
          </a:p>
          <a:p>
            <a:pPr algn="just"/>
            <a:r>
              <a:rPr lang="en-US" dirty="0" smtClean="0"/>
              <a:t>The </a:t>
            </a:r>
            <a:r>
              <a:rPr lang="en-US" dirty="0"/>
              <a:t>term may, however, be shortened by revocation, or surrender of the patent</a:t>
            </a:r>
            <a:r>
              <a:rPr lang="en-US" dirty="0" smtClean="0"/>
              <a:t>.</a:t>
            </a:r>
            <a:endParaRPr lang="en-US" dirty="0"/>
          </a:p>
        </p:txBody>
      </p:sp>
    </p:spTree>
    <p:extLst>
      <p:ext uri="{BB962C8B-B14F-4D97-AF65-F5344CB8AC3E}">
        <p14:creationId xmlns:p14="http://schemas.microsoft.com/office/powerpoint/2010/main" val="16009455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Rights Granted by a Patent</a:t>
            </a:r>
            <a:endParaRPr lang="en-US" b="1" dirty="0"/>
          </a:p>
        </p:txBody>
      </p:sp>
      <p:sp>
        <p:nvSpPr>
          <p:cNvPr id="3" name="Content Placeholder 2"/>
          <p:cNvSpPr>
            <a:spLocks noGrp="1"/>
          </p:cNvSpPr>
          <p:nvPr>
            <p:ph idx="1"/>
          </p:nvPr>
        </p:nvSpPr>
        <p:spPr/>
        <p:txBody>
          <a:bodyPr>
            <a:normAutofit fontScale="85000" lnSpcReduction="10000"/>
          </a:bodyPr>
          <a:lstStyle/>
          <a:p>
            <a:r>
              <a:rPr lang="en-US" dirty="0"/>
              <a:t>A patent confers to the patentee the exclusive rights</a:t>
            </a:r>
            <a:r>
              <a:rPr lang="en-US" dirty="0" smtClean="0"/>
              <a:t>:</a:t>
            </a:r>
            <a:endParaRPr lang="en-US" dirty="0"/>
          </a:p>
          <a:p>
            <a:pPr lvl="0" algn="just">
              <a:buFont typeface="Wingdings" pitchFamily="2" charset="2"/>
              <a:buChar char="Ø"/>
            </a:pPr>
            <a:r>
              <a:rPr lang="en-US" b="1" dirty="0"/>
              <a:t>where the subject matter of a patent is a product, to prevent third parties not having the owner’s consent from the acts of making, using, offering for sale, selling or importing for these purposes that product</a:t>
            </a:r>
            <a:r>
              <a:rPr lang="en-US" b="1" dirty="0" smtClean="0"/>
              <a:t>;</a:t>
            </a:r>
            <a:endParaRPr lang="en-US" b="1" dirty="0"/>
          </a:p>
          <a:p>
            <a:pPr lvl="0" algn="just">
              <a:buFont typeface="Wingdings" pitchFamily="2" charset="2"/>
              <a:buChar char="Ø"/>
            </a:pPr>
            <a:r>
              <a:rPr lang="en-US" b="1" dirty="0"/>
              <a:t>where the subject matter of a patent is a process, to prevent third parties not having the owner’s consent from the act of using the process, and from the acts of: using, offering for sale, selling, or importing for these purposes at least the product obtained directly by that process.</a:t>
            </a:r>
          </a:p>
          <a:p>
            <a:endParaRPr lang="en-US" dirty="0"/>
          </a:p>
          <a:p>
            <a:pPr marL="0" indent="0">
              <a:buNone/>
            </a:pPr>
            <a:endParaRPr lang="en-US" dirty="0"/>
          </a:p>
          <a:p>
            <a:pPr algn="just"/>
            <a:endParaRPr lang="en-US" dirty="0"/>
          </a:p>
        </p:txBody>
      </p:sp>
    </p:spTree>
    <p:extLst>
      <p:ext uri="{BB962C8B-B14F-4D97-AF65-F5344CB8AC3E}">
        <p14:creationId xmlns:p14="http://schemas.microsoft.com/office/powerpoint/2010/main" val="14240934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Rights Granted by a Patent</a:t>
            </a:r>
            <a:endParaRPr lang="en-US"/>
          </a:p>
        </p:txBody>
      </p:sp>
      <p:sp>
        <p:nvSpPr>
          <p:cNvPr id="3" name="Content Placeholder 2"/>
          <p:cNvSpPr>
            <a:spLocks noGrp="1"/>
          </p:cNvSpPr>
          <p:nvPr>
            <p:ph idx="1"/>
          </p:nvPr>
        </p:nvSpPr>
        <p:spPr/>
        <p:txBody>
          <a:bodyPr>
            <a:normAutofit fontScale="92500" lnSpcReduction="10000"/>
          </a:bodyPr>
          <a:lstStyle/>
          <a:p>
            <a:pPr algn="just"/>
            <a:r>
              <a:rPr lang="en-US" dirty="0"/>
              <a:t>The Patent Act provides that the effect of a patent shall be to grant to the patentee, subject to the conditions of the patent, full power, sole privilege and authority by himself, his agents and licensees during the term of the patent to make, use, exercise and vend the invention with Zambia in such a manner as to him seems fit, so that he shall have and enjoy the whole profit and advantage accruing by reason of the invention during the term of the </a:t>
            </a:r>
            <a:r>
              <a:rPr lang="en-US" dirty="0" smtClean="0"/>
              <a:t>patent.</a:t>
            </a:r>
            <a:endParaRPr lang="en-US" dirty="0"/>
          </a:p>
        </p:txBody>
      </p:sp>
    </p:spTree>
    <p:extLst>
      <p:ext uri="{BB962C8B-B14F-4D97-AF65-F5344CB8AC3E}">
        <p14:creationId xmlns:p14="http://schemas.microsoft.com/office/powerpoint/2010/main" val="24771054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  THANK YOU</a:t>
            </a:r>
            <a:endParaRPr lang="en-US" dirty="0"/>
          </a:p>
        </p:txBody>
      </p:sp>
    </p:spTree>
    <p:extLst>
      <p:ext uri="{BB962C8B-B14F-4D97-AF65-F5344CB8AC3E}">
        <p14:creationId xmlns:p14="http://schemas.microsoft.com/office/powerpoint/2010/main" val="273764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t>
            </a:r>
            <a:endParaRPr lang="en-US" b="1" dirty="0"/>
          </a:p>
        </p:txBody>
      </p:sp>
      <p:sp>
        <p:nvSpPr>
          <p:cNvPr id="3" name="Content Placeholder 2"/>
          <p:cNvSpPr>
            <a:spLocks noGrp="1"/>
          </p:cNvSpPr>
          <p:nvPr>
            <p:ph idx="1"/>
          </p:nvPr>
        </p:nvSpPr>
        <p:spPr/>
        <p:txBody>
          <a:bodyPr>
            <a:normAutofit lnSpcReduction="10000"/>
          </a:bodyPr>
          <a:lstStyle/>
          <a:p>
            <a:pPr algn="just"/>
            <a:r>
              <a:rPr lang="en-US" dirty="0"/>
              <a:t>There are </a:t>
            </a:r>
            <a:r>
              <a:rPr lang="en-US" dirty="0" smtClean="0"/>
              <a:t>three </a:t>
            </a:r>
            <a:r>
              <a:rPr lang="en-US" dirty="0"/>
              <a:t>separate routes by which patent protection for an invention may be obtained in Zambia, namely </a:t>
            </a:r>
            <a:endParaRPr lang="en-US" dirty="0" smtClean="0"/>
          </a:p>
          <a:p>
            <a:pPr algn="just"/>
            <a:r>
              <a:rPr lang="en-US" b="1" dirty="0" smtClean="0"/>
              <a:t>National </a:t>
            </a:r>
            <a:r>
              <a:rPr lang="en-US" b="1" dirty="0"/>
              <a:t>route </a:t>
            </a:r>
            <a:endParaRPr lang="en-US" b="1" dirty="0" smtClean="0"/>
          </a:p>
          <a:p>
            <a:pPr algn="just"/>
            <a:r>
              <a:rPr lang="en-US" b="1" dirty="0" smtClean="0"/>
              <a:t>ARIPO Route and </a:t>
            </a:r>
          </a:p>
          <a:p>
            <a:pPr algn="just"/>
            <a:r>
              <a:rPr lang="en-US" b="1" dirty="0" smtClean="0"/>
              <a:t>Patent </a:t>
            </a:r>
            <a:r>
              <a:rPr lang="en-US" b="1" dirty="0"/>
              <a:t>Cooperation Treaty (PCT) route</a:t>
            </a:r>
            <a:r>
              <a:rPr lang="en-US" b="1" dirty="0" smtClean="0"/>
              <a:t>.</a:t>
            </a:r>
          </a:p>
          <a:p>
            <a:pPr algn="just"/>
            <a:r>
              <a:rPr lang="en-US" dirty="0"/>
              <a:t>These routes, though separate, have certain common features and the procedures are largely interrelated.</a:t>
            </a:r>
          </a:p>
          <a:p>
            <a:pPr algn="just"/>
            <a:endParaRPr lang="en-US" b="1" dirty="0"/>
          </a:p>
        </p:txBody>
      </p:sp>
    </p:spTree>
    <p:extLst>
      <p:ext uri="{BB962C8B-B14F-4D97-AF65-F5344CB8AC3E}">
        <p14:creationId xmlns:p14="http://schemas.microsoft.com/office/powerpoint/2010/main" val="24533617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t>
            </a:r>
            <a:endParaRPr lang="en-US" dirty="0"/>
          </a:p>
        </p:txBody>
      </p:sp>
      <p:sp>
        <p:nvSpPr>
          <p:cNvPr id="3" name="Content Placeholder 2"/>
          <p:cNvSpPr>
            <a:spLocks noGrp="1"/>
          </p:cNvSpPr>
          <p:nvPr>
            <p:ph idx="1"/>
          </p:nvPr>
        </p:nvSpPr>
        <p:spPr/>
        <p:txBody>
          <a:bodyPr>
            <a:normAutofit lnSpcReduction="10000"/>
          </a:bodyPr>
          <a:lstStyle/>
          <a:p>
            <a:pPr algn="just"/>
            <a:r>
              <a:rPr lang="en-US" dirty="0"/>
              <a:t>Under the </a:t>
            </a:r>
            <a:r>
              <a:rPr lang="en-US" b="1" dirty="0"/>
              <a:t>national route, the inventor makes an application for a patent for invention to the patent office under the Patents Act, cap 400. </a:t>
            </a:r>
            <a:endParaRPr lang="en-US" b="1" dirty="0" smtClean="0"/>
          </a:p>
          <a:p>
            <a:pPr algn="just"/>
            <a:r>
              <a:rPr lang="en-US" dirty="0" smtClean="0"/>
              <a:t>Under </a:t>
            </a:r>
            <a:r>
              <a:rPr lang="en-US" dirty="0"/>
              <a:t>the </a:t>
            </a:r>
            <a:r>
              <a:rPr lang="en-US" b="1" dirty="0" smtClean="0"/>
              <a:t>ARIPO </a:t>
            </a:r>
            <a:r>
              <a:rPr lang="en-US" b="1" dirty="0"/>
              <a:t>route, the inventor makes an application </a:t>
            </a:r>
            <a:r>
              <a:rPr lang="en-US" b="1" dirty="0" smtClean="0"/>
              <a:t>at the ARIPO Office in Harare, </a:t>
            </a:r>
            <a:r>
              <a:rPr lang="en-US" b="1" dirty="0"/>
              <a:t>designating some or all the contracting states </a:t>
            </a:r>
            <a:r>
              <a:rPr lang="en-US" b="1" dirty="0" smtClean="0"/>
              <a:t>of ARIPO </a:t>
            </a:r>
            <a:r>
              <a:rPr lang="en-US" b="1" dirty="0"/>
              <a:t>in which he wishes to have the patent for his invention to be protected.</a:t>
            </a:r>
          </a:p>
          <a:p>
            <a:pPr algn="just"/>
            <a:endParaRPr lang="en-US" dirty="0"/>
          </a:p>
        </p:txBody>
      </p:sp>
    </p:spTree>
    <p:extLst>
      <p:ext uri="{BB962C8B-B14F-4D97-AF65-F5344CB8AC3E}">
        <p14:creationId xmlns:p14="http://schemas.microsoft.com/office/powerpoint/2010/main" val="1672641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Under the PCT route, the </a:t>
            </a:r>
            <a:r>
              <a:rPr lang="en-US" b="1" dirty="0" smtClean="0"/>
              <a:t>inventor makes an application to the Patent Office or WIPO, designating some or all the contracting states including Zambia, in which he wishes to have the patent for his invention to be protected.</a:t>
            </a:r>
          </a:p>
          <a:p>
            <a:pPr algn="just"/>
            <a:r>
              <a:rPr lang="en-GB" dirty="0"/>
              <a:t>The national patent offices will then </a:t>
            </a:r>
            <a:r>
              <a:rPr lang="en-GB" b="1" dirty="0"/>
              <a:t>treat the PCT application as a national or domestic application and, if the application satisfies the requirements, a patent will be granted in each individual country as if the application had been processed entirely by the national route.</a:t>
            </a:r>
            <a:endParaRPr lang="en-US" b="1" dirty="0"/>
          </a:p>
          <a:p>
            <a:pPr marL="0" indent="0" algn="just">
              <a:buNone/>
            </a:pPr>
            <a:endParaRPr lang="en-US" dirty="0"/>
          </a:p>
        </p:txBody>
      </p:sp>
    </p:spTree>
    <p:extLst>
      <p:ext uri="{BB962C8B-B14F-4D97-AF65-F5344CB8AC3E}">
        <p14:creationId xmlns:p14="http://schemas.microsoft.com/office/powerpoint/2010/main" val="2165628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Who can apply for a patent?</a:t>
            </a:r>
            <a:endParaRPr lang="en-US" b="1" dirty="0"/>
          </a:p>
        </p:txBody>
      </p:sp>
      <p:sp>
        <p:nvSpPr>
          <p:cNvPr id="3" name="Content Placeholder 2"/>
          <p:cNvSpPr>
            <a:spLocks noGrp="1"/>
          </p:cNvSpPr>
          <p:nvPr>
            <p:ph idx="1"/>
          </p:nvPr>
        </p:nvSpPr>
        <p:spPr/>
        <p:txBody>
          <a:bodyPr>
            <a:normAutofit/>
          </a:bodyPr>
          <a:lstStyle/>
          <a:p>
            <a:pPr algn="just"/>
            <a:r>
              <a:rPr lang="en-GB" dirty="0"/>
              <a:t>An application for a patent for an invention may be made by any of the following persons, either alone or jointly with any other person</a:t>
            </a:r>
            <a:r>
              <a:rPr lang="en-GB" dirty="0" smtClean="0"/>
              <a:t>:</a:t>
            </a:r>
            <a:endParaRPr lang="en-US" dirty="0"/>
          </a:p>
          <a:p>
            <a:pPr lvl="0" algn="just">
              <a:buFont typeface="Wingdings" pitchFamily="2" charset="2"/>
              <a:buChar char="Ø"/>
            </a:pPr>
            <a:r>
              <a:rPr lang="en-GB" b="1" dirty="0"/>
              <a:t>a person claiming to be the inventor of the invention who owns the invention in respect of Zambia</a:t>
            </a:r>
            <a:r>
              <a:rPr lang="en-GB" b="1" dirty="0" smtClean="0"/>
              <a:t>;</a:t>
            </a:r>
            <a:endParaRPr lang="en-US" b="1" dirty="0"/>
          </a:p>
          <a:p>
            <a:pPr algn="just">
              <a:buFont typeface="Wingdings" pitchFamily="2" charset="2"/>
              <a:buChar char="Ø"/>
            </a:pPr>
            <a:r>
              <a:rPr lang="en-GB" b="1" dirty="0"/>
              <a:t>an </a:t>
            </a:r>
            <a:r>
              <a:rPr lang="en-GB" b="1" dirty="0" smtClean="0"/>
              <a:t>assignee</a:t>
            </a:r>
            <a:r>
              <a:rPr lang="en-US" b="1" dirty="0"/>
              <a:t>;</a:t>
            </a:r>
          </a:p>
          <a:p>
            <a:pPr algn="just"/>
            <a:endParaRPr lang="en-US" dirty="0"/>
          </a:p>
        </p:txBody>
      </p:sp>
    </p:spTree>
    <p:extLst>
      <p:ext uri="{BB962C8B-B14F-4D97-AF65-F5344CB8AC3E}">
        <p14:creationId xmlns:p14="http://schemas.microsoft.com/office/powerpoint/2010/main" val="1977800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Who can apply for a patent?</a:t>
            </a:r>
            <a:endParaRPr lang="en-US" b="1" dirty="0"/>
          </a:p>
        </p:txBody>
      </p:sp>
      <p:sp>
        <p:nvSpPr>
          <p:cNvPr id="3" name="Content Placeholder 2"/>
          <p:cNvSpPr>
            <a:spLocks noGrp="1"/>
          </p:cNvSpPr>
          <p:nvPr>
            <p:ph idx="1"/>
          </p:nvPr>
        </p:nvSpPr>
        <p:spPr/>
        <p:txBody>
          <a:bodyPr>
            <a:normAutofit lnSpcReduction="10000"/>
          </a:bodyPr>
          <a:lstStyle/>
          <a:p>
            <a:pPr lvl="0" algn="just">
              <a:buFont typeface="Wingdings" pitchFamily="2" charset="2"/>
              <a:buChar char="Ø"/>
            </a:pPr>
            <a:r>
              <a:rPr lang="en-GB" b="1" dirty="0"/>
              <a:t>a national of the Paris Convention who makes an application for a patent in Zambia within twelve months subsequent to the filing of the first application in a convention country</a:t>
            </a:r>
            <a:r>
              <a:rPr lang="en-GB" b="1" dirty="0" smtClean="0"/>
              <a:t>;</a:t>
            </a:r>
            <a:endParaRPr lang="en-US" b="1" dirty="0"/>
          </a:p>
          <a:p>
            <a:pPr lvl="0" algn="just">
              <a:buFont typeface="Wingdings" pitchFamily="2" charset="2"/>
              <a:buChar char="Ø"/>
            </a:pPr>
            <a:r>
              <a:rPr lang="en-GB" b="1" dirty="0"/>
              <a:t>the legal representative of any person who immediately before his death or disability was entitled to make an application for a patent.</a:t>
            </a:r>
            <a:endParaRPr lang="en-US" b="1" dirty="0"/>
          </a:p>
          <a:p>
            <a:pPr algn="just"/>
            <a:endParaRPr lang="en-US" dirty="0"/>
          </a:p>
        </p:txBody>
      </p:sp>
    </p:spTree>
    <p:extLst>
      <p:ext uri="{BB962C8B-B14F-4D97-AF65-F5344CB8AC3E}">
        <p14:creationId xmlns:p14="http://schemas.microsoft.com/office/powerpoint/2010/main" val="6586131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Application for a Patent</a:t>
            </a:r>
            <a:endParaRPr lang="en-US" b="1" dirty="0"/>
          </a:p>
        </p:txBody>
      </p:sp>
      <p:sp>
        <p:nvSpPr>
          <p:cNvPr id="3" name="Content Placeholder 2"/>
          <p:cNvSpPr>
            <a:spLocks noGrp="1"/>
          </p:cNvSpPr>
          <p:nvPr>
            <p:ph idx="1"/>
          </p:nvPr>
        </p:nvSpPr>
        <p:spPr/>
        <p:txBody>
          <a:bodyPr/>
          <a:lstStyle/>
          <a:p>
            <a:pPr algn="just"/>
            <a:r>
              <a:rPr lang="en-GB" dirty="0"/>
              <a:t>Every application for a patent must be made in the prescribed form, signed by the applicant or by a person authorised to sign on behalf of the </a:t>
            </a:r>
            <a:r>
              <a:rPr lang="en-GB" dirty="0" smtClean="0"/>
              <a:t>applicant.</a:t>
            </a:r>
          </a:p>
          <a:p>
            <a:pPr algn="just"/>
            <a:r>
              <a:rPr lang="en-GB" dirty="0" smtClean="0"/>
              <a:t>The </a:t>
            </a:r>
            <a:r>
              <a:rPr lang="en-GB" dirty="0"/>
              <a:t>inventor of an invention has a right to be mentioned.</a:t>
            </a:r>
            <a:endParaRPr lang="en-US" dirty="0"/>
          </a:p>
        </p:txBody>
      </p:sp>
    </p:spTree>
    <p:extLst>
      <p:ext uri="{BB962C8B-B14F-4D97-AF65-F5344CB8AC3E}">
        <p14:creationId xmlns:p14="http://schemas.microsoft.com/office/powerpoint/2010/main" val="42301510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TotalTime>
  <Words>2783</Words>
  <Application>Microsoft Office PowerPoint</Application>
  <PresentationFormat>On-screen Show (4:3)</PresentationFormat>
  <Paragraphs>152</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UNIVERSITY OF LUSAKA SCHOOL OF LAW</vt:lpstr>
      <vt:lpstr>Structure of Presentation</vt:lpstr>
      <vt:lpstr>Structure of Presentation</vt:lpstr>
      <vt:lpstr>Introduction </vt:lpstr>
      <vt:lpstr>Introduction </vt:lpstr>
      <vt:lpstr>Introduction </vt:lpstr>
      <vt:lpstr>Who can apply for a patent?</vt:lpstr>
      <vt:lpstr>Who can apply for a patent?</vt:lpstr>
      <vt:lpstr>Application for a Patent</vt:lpstr>
      <vt:lpstr>Patent Specification</vt:lpstr>
      <vt:lpstr>Patent Specification</vt:lpstr>
      <vt:lpstr>Patent Specification</vt:lpstr>
      <vt:lpstr>Patent Specification</vt:lpstr>
      <vt:lpstr>Claims</vt:lpstr>
      <vt:lpstr>Claims</vt:lpstr>
      <vt:lpstr>Claims</vt:lpstr>
      <vt:lpstr>ABSTRACT </vt:lpstr>
      <vt:lpstr>ABSTRACT </vt:lpstr>
      <vt:lpstr>PRIORITY DATE </vt:lpstr>
      <vt:lpstr>PRIORITY DATE </vt:lpstr>
      <vt:lpstr>First to File v First to Invent</vt:lpstr>
      <vt:lpstr>First to File v First to Invent</vt:lpstr>
      <vt:lpstr>PUBLICATION  </vt:lpstr>
      <vt:lpstr>PUBLICATION  </vt:lpstr>
      <vt:lpstr>PRELIMINARY EXAMINATION AND SEARCH </vt:lpstr>
      <vt:lpstr>PRELIMINARY EXAMINATION AND SEARCH </vt:lpstr>
      <vt:lpstr>PRELIMINARY EXAMINATION AND SEARCH </vt:lpstr>
      <vt:lpstr>SUBSTANTATIVE EXAMINATION </vt:lpstr>
      <vt:lpstr>SUBSTANTATIVE EXAMINATION </vt:lpstr>
      <vt:lpstr>OPPOSITION TO GRANT OF PATENT </vt:lpstr>
      <vt:lpstr>OPPOSITION TO GRANT OF PATENT </vt:lpstr>
      <vt:lpstr>OPPOSITION TO GRANT OF PATENT </vt:lpstr>
      <vt:lpstr>OPPOSITION TO GRANT OF PATENT </vt:lpstr>
      <vt:lpstr>OPPOSITION TO GRANT OF PATENT </vt:lpstr>
      <vt:lpstr>GRANT AND TERM OF PATENT </vt:lpstr>
      <vt:lpstr>GRANT AND TERM OF PATENT </vt:lpstr>
      <vt:lpstr>Rights Granted by a Patent</vt:lpstr>
      <vt:lpstr>Rights Granted by a Patent</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11</cp:revision>
  <dcterms:created xsi:type="dcterms:W3CDTF">2014-04-27T16:47:34Z</dcterms:created>
  <dcterms:modified xsi:type="dcterms:W3CDTF">2014-04-27T18:34:24Z</dcterms:modified>
</cp:coreProperties>
</file>